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38404800" cy="2743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00" autoAdjust="0"/>
    <p:restoredTop sz="94660"/>
  </p:normalViewPr>
  <p:slideViewPr>
    <p:cSldViewPr snapToGrid="0">
      <p:cViewPr>
        <p:scale>
          <a:sx n="61" d="100"/>
          <a:sy n="61" d="100"/>
        </p:scale>
        <p:origin x="-7472" y="-5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4489452"/>
            <a:ext cx="32644080" cy="9550400"/>
          </a:xfrm>
        </p:spPr>
        <p:txBody>
          <a:bodyPr anchor="b"/>
          <a:lstStyle>
            <a:lvl1pPr algn="ctr">
              <a:defRPr sz="24000"/>
            </a:lvl1pPr>
          </a:lstStyle>
          <a:p>
            <a:r>
              <a:rPr lang="en-US"/>
              <a:t>Click to edit Master title style</a:t>
            </a:r>
            <a:endParaRPr lang="en-US" dirty="0"/>
          </a:p>
        </p:txBody>
      </p:sp>
      <p:sp>
        <p:nvSpPr>
          <p:cNvPr id="3" name="Subtitle 2"/>
          <p:cNvSpPr>
            <a:spLocks noGrp="1"/>
          </p:cNvSpPr>
          <p:nvPr>
            <p:ph type="subTitle" idx="1"/>
          </p:nvPr>
        </p:nvSpPr>
        <p:spPr>
          <a:xfrm>
            <a:off x="4800600" y="14408152"/>
            <a:ext cx="28803600" cy="6623048"/>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984542-6D7C-47FC-969F-2A168240AAB3}"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32E4D-BB45-406E-B5FC-25414E7880F0}" type="slidenum">
              <a:rPr lang="en-US" smtClean="0"/>
              <a:t>‹#›</a:t>
            </a:fld>
            <a:endParaRPr lang="en-US"/>
          </a:p>
        </p:txBody>
      </p:sp>
    </p:spTree>
    <p:extLst>
      <p:ext uri="{BB962C8B-B14F-4D97-AF65-F5344CB8AC3E}">
        <p14:creationId xmlns:p14="http://schemas.microsoft.com/office/powerpoint/2010/main" val="637160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984542-6D7C-47FC-969F-2A168240AAB3}"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32E4D-BB45-406E-B5FC-25414E7880F0}" type="slidenum">
              <a:rPr lang="en-US" smtClean="0"/>
              <a:t>‹#›</a:t>
            </a:fld>
            <a:endParaRPr lang="en-US"/>
          </a:p>
        </p:txBody>
      </p:sp>
    </p:spTree>
    <p:extLst>
      <p:ext uri="{BB962C8B-B14F-4D97-AF65-F5344CB8AC3E}">
        <p14:creationId xmlns:p14="http://schemas.microsoft.com/office/powerpoint/2010/main" val="36325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483437" y="1460500"/>
            <a:ext cx="8281035"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640332" y="1460500"/>
            <a:ext cx="24363045" cy="2324735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984542-6D7C-47FC-969F-2A168240AAB3}"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32E4D-BB45-406E-B5FC-25414E7880F0}" type="slidenum">
              <a:rPr lang="en-US" smtClean="0"/>
              <a:t>‹#›</a:t>
            </a:fld>
            <a:endParaRPr lang="en-US"/>
          </a:p>
        </p:txBody>
      </p:sp>
    </p:spTree>
    <p:extLst>
      <p:ext uri="{BB962C8B-B14F-4D97-AF65-F5344CB8AC3E}">
        <p14:creationId xmlns:p14="http://schemas.microsoft.com/office/powerpoint/2010/main" val="307687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984542-6D7C-47FC-969F-2A168240AAB3}"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32E4D-BB45-406E-B5FC-25414E7880F0}" type="slidenum">
              <a:rPr lang="en-US" smtClean="0"/>
              <a:t>‹#›</a:t>
            </a:fld>
            <a:endParaRPr lang="en-US"/>
          </a:p>
        </p:txBody>
      </p:sp>
    </p:spTree>
    <p:extLst>
      <p:ext uri="{BB962C8B-B14F-4D97-AF65-F5344CB8AC3E}">
        <p14:creationId xmlns:p14="http://schemas.microsoft.com/office/powerpoint/2010/main" val="69946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20330" y="6838958"/>
            <a:ext cx="33124140" cy="11410948"/>
          </a:xfrm>
        </p:spPr>
        <p:txBody>
          <a:bodyPr anchor="b"/>
          <a:lstStyle>
            <a:lvl1pPr>
              <a:defRPr sz="24000"/>
            </a:lvl1pPr>
          </a:lstStyle>
          <a:p>
            <a:r>
              <a:rPr lang="en-US"/>
              <a:t>Click to edit Master title style</a:t>
            </a:r>
            <a:endParaRPr lang="en-US" dirty="0"/>
          </a:p>
        </p:txBody>
      </p:sp>
      <p:sp>
        <p:nvSpPr>
          <p:cNvPr id="3" name="Text Placeholder 2"/>
          <p:cNvSpPr>
            <a:spLocks noGrp="1"/>
          </p:cNvSpPr>
          <p:nvPr>
            <p:ph type="body" idx="1"/>
          </p:nvPr>
        </p:nvSpPr>
        <p:spPr>
          <a:xfrm>
            <a:off x="2620330" y="18357858"/>
            <a:ext cx="33124140" cy="6000748"/>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984542-6D7C-47FC-969F-2A168240AAB3}"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732E4D-BB45-406E-B5FC-25414E7880F0}" type="slidenum">
              <a:rPr lang="en-US" smtClean="0"/>
              <a:t>‹#›</a:t>
            </a:fld>
            <a:endParaRPr lang="en-US"/>
          </a:p>
        </p:txBody>
      </p:sp>
    </p:spTree>
    <p:extLst>
      <p:ext uri="{BB962C8B-B14F-4D97-AF65-F5344CB8AC3E}">
        <p14:creationId xmlns:p14="http://schemas.microsoft.com/office/powerpoint/2010/main" val="114984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640330" y="7302500"/>
            <a:ext cx="16322040" cy="17405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42430" y="7302500"/>
            <a:ext cx="16322040" cy="17405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984542-6D7C-47FC-969F-2A168240AAB3}"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32E4D-BB45-406E-B5FC-25414E7880F0}" type="slidenum">
              <a:rPr lang="en-US" smtClean="0"/>
              <a:t>‹#›</a:t>
            </a:fld>
            <a:endParaRPr lang="en-US"/>
          </a:p>
        </p:txBody>
      </p:sp>
    </p:spTree>
    <p:extLst>
      <p:ext uri="{BB962C8B-B14F-4D97-AF65-F5344CB8AC3E}">
        <p14:creationId xmlns:p14="http://schemas.microsoft.com/office/powerpoint/2010/main" val="106475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460506"/>
            <a:ext cx="3312414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45336" y="6724652"/>
            <a:ext cx="16247028"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Edit Master text styles</a:t>
            </a:r>
          </a:p>
        </p:txBody>
      </p:sp>
      <p:sp>
        <p:nvSpPr>
          <p:cNvPr id="4" name="Content Placeholder 3"/>
          <p:cNvSpPr>
            <a:spLocks noGrp="1"/>
          </p:cNvSpPr>
          <p:nvPr>
            <p:ph sz="half" idx="2"/>
          </p:nvPr>
        </p:nvSpPr>
        <p:spPr>
          <a:xfrm>
            <a:off x="2645336" y="10020300"/>
            <a:ext cx="16247028" cy="1473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442432" y="6724652"/>
            <a:ext cx="16327042" cy="32956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Edit Master text styles</a:t>
            </a:r>
          </a:p>
        </p:txBody>
      </p:sp>
      <p:sp>
        <p:nvSpPr>
          <p:cNvPr id="6" name="Content Placeholder 5"/>
          <p:cNvSpPr>
            <a:spLocks noGrp="1"/>
          </p:cNvSpPr>
          <p:nvPr>
            <p:ph sz="quarter" idx="4"/>
          </p:nvPr>
        </p:nvSpPr>
        <p:spPr>
          <a:xfrm>
            <a:off x="19442432" y="10020300"/>
            <a:ext cx="16327042" cy="1473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984542-6D7C-47FC-969F-2A168240AAB3}" type="datetimeFigureOut">
              <a:rPr lang="en-US" smtClean="0"/>
              <a:t>11/8/23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732E4D-BB45-406E-B5FC-25414E7880F0}" type="slidenum">
              <a:rPr lang="en-US" smtClean="0"/>
              <a:t>‹#›</a:t>
            </a:fld>
            <a:endParaRPr lang="en-US"/>
          </a:p>
        </p:txBody>
      </p:sp>
    </p:spTree>
    <p:extLst>
      <p:ext uri="{BB962C8B-B14F-4D97-AF65-F5344CB8AC3E}">
        <p14:creationId xmlns:p14="http://schemas.microsoft.com/office/powerpoint/2010/main" val="3996153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984542-6D7C-47FC-969F-2A168240AAB3}" type="datetimeFigureOut">
              <a:rPr lang="en-US" smtClean="0"/>
              <a:t>11/8/23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732E4D-BB45-406E-B5FC-25414E7880F0}" type="slidenum">
              <a:rPr lang="en-US" smtClean="0"/>
              <a:t>‹#›</a:t>
            </a:fld>
            <a:endParaRPr lang="en-US"/>
          </a:p>
        </p:txBody>
      </p:sp>
    </p:spTree>
    <p:extLst>
      <p:ext uri="{BB962C8B-B14F-4D97-AF65-F5344CB8AC3E}">
        <p14:creationId xmlns:p14="http://schemas.microsoft.com/office/powerpoint/2010/main" val="1137060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84542-6D7C-47FC-969F-2A168240AAB3}" type="datetimeFigureOut">
              <a:rPr lang="en-US" smtClean="0"/>
              <a:t>11/8/23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732E4D-BB45-406E-B5FC-25414E7880F0}" type="slidenum">
              <a:rPr lang="en-US" smtClean="0"/>
              <a:t>‹#›</a:t>
            </a:fld>
            <a:endParaRPr lang="en-US"/>
          </a:p>
        </p:txBody>
      </p:sp>
    </p:spTree>
    <p:extLst>
      <p:ext uri="{BB962C8B-B14F-4D97-AF65-F5344CB8AC3E}">
        <p14:creationId xmlns:p14="http://schemas.microsoft.com/office/powerpoint/2010/main" val="147084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828800"/>
            <a:ext cx="12386548" cy="640080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6327042" y="3949706"/>
            <a:ext cx="19442430" cy="19494500"/>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645332" y="8229600"/>
            <a:ext cx="12386548"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Edit Master text styles</a:t>
            </a:r>
          </a:p>
        </p:txBody>
      </p:sp>
      <p:sp>
        <p:nvSpPr>
          <p:cNvPr id="5" name="Date Placeholder 4"/>
          <p:cNvSpPr>
            <a:spLocks noGrp="1"/>
          </p:cNvSpPr>
          <p:nvPr>
            <p:ph type="dt" sz="half" idx="10"/>
          </p:nvPr>
        </p:nvSpPr>
        <p:spPr/>
        <p:txBody>
          <a:bodyPr/>
          <a:lstStyle/>
          <a:p>
            <a:fld id="{45984542-6D7C-47FC-969F-2A168240AAB3}"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32E4D-BB45-406E-B5FC-25414E7880F0}" type="slidenum">
              <a:rPr lang="en-US" smtClean="0"/>
              <a:t>‹#›</a:t>
            </a:fld>
            <a:endParaRPr lang="en-US"/>
          </a:p>
        </p:txBody>
      </p:sp>
    </p:spTree>
    <p:extLst>
      <p:ext uri="{BB962C8B-B14F-4D97-AF65-F5344CB8AC3E}">
        <p14:creationId xmlns:p14="http://schemas.microsoft.com/office/powerpoint/2010/main" val="297274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45332" y="1828800"/>
            <a:ext cx="12386548" cy="640080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6327042" y="3949706"/>
            <a:ext cx="19442430" cy="19494500"/>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645332" y="8229600"/>
            <a:ext cx="12386548" cy="15246352"/>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Edit Master text styles</a:t>
            </a:r>
          </a:p>
        </p:txBody>
      </p:sp>
      <p:sp>
        <p:nvSpPr>
          <p:cNvPr id="5" name="Date Placeholder 4"/>
          <p:cNvSpPr>
            <a:spLocks noGrp="1"/>
          </p:cNvSpPr>
          <p:nvPr>
            <p:ph type="dt" sz="half" idx="10"/>
          </p:nvPr>
        </p:nvSpPr>
        <p:spPr/>
        <p:txBody>
          <a:bodyPr/>
          <a:lstStyle/>
          <a:p>
            <a:fld id="{45984542-6D7C-47FC-969F-2A168240AAB3}"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732E4D-BB45-406E-B5FC-25414E7880F0}" type="slidenum">
              <a:rPr lang="en-US" smtClean="0"/>
              <a:t>‹#›</a:t>
            </a:fld>
            <a:endParaRPr lang="en-US"/>
          </a:p>
        </p:txBody>
      </p:sp>
    </p:spTree>
    <p:extLst>
      <p:ext uri="{BB962C8B-B14F-4D97-AF65-F5344CB8AC3E}">
        <p14:creationId xmlns:p14="http://schemas.microsoft.com/office/powerpoint/2010/main" val="142536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40330" y="1460506"/>
            <a:ext cx="3312414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40330" y="7302500"/>
            <a:ext cx="33124140" cy="1740535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40330" y="25425406"/>
            <a:ext cx="8641080" cy="1460500"/>
          </a:xfrm>
          <a:prstGeom prst="rect">
            <a:avLst/>
          </a:prstGeom>
        </p:spPr>
        <p:txBody>
          <a:bodyPr vert="horz" lIns="91440" tIns="45720" rIns="91440" bIns="45720" rtlCol="0" anchor="ctr"/>
          <a:lstStyle>
            <a:lvl1pPr algn="l">
              <a:defRPr sz="4800">
                <a:solidFill>
                  <a:schemeClr val="tx1">
                    <a:tint val="75000"/>
                  </a:schemeClr>
                </a:solidFill>
              </a:defRPr>
            </a:lvl1pPr>
          </a:lstStyle>
          <a:p>
            <a:fld id="{45984542-6D7C-47FC-969F-2A168240AAB3}" type="datetimeFigureOut">
              <a:rPr lang="en-US" smtClean="0"/>
              <a:t>11/8/23</a:t>
            </a:fld>
            <a:endParaRPr lang="en-US"/>
          </a:p>
        </p:txBody>
      </p:sp>
      <p:sp>
        <p:nvSpPr>
          <p:cNvPr id="5" name="Footer Placeholder 4"/>
          <p:cNvSpPr>
            <a:spLocks noGrp="1"/>
          </p:cNvSpPr>
          <p:nvPr>
            <p:ph type="ftr" sz="quarter" idx="3"/>
          </p:nvPr>
        </p:nvSpPr>
        <p:spPr>
          <a:xfrm>
            <a:off x="12721590" y="25425406"/>
            <a:ext cx="12961620" cy="1460500"/>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123390" y="25425406"/>
            <a:ext cx="8641080" cy="1460500"/>
          </a:xfrm>
          <a:prstGeom prst="rect">
            <a:avLst/>
          </a:prstGeom>
        </p:spPr>
        <p:txBody>
          <a:bodyPr vert="horz" lIns="91440" tIns="45720" rIns="91440" bIns="45720" rtlCol="0" anchor="ctr"/>
          <a:lstStyle>
            <a:lvl1pPr algn="r">
              <a:defRPr sz="4800">
                <a:solidFill>
                  <a:schemeClr val="tx1">
                    <a:tint val="75000"/>
                  </a:schemeClr>
                </a:solidFill>
              </a:defRPr>
            </a:lvl1pPr>
          </a:lstStyle>
          <a:p>
            <a:fld id="{2A732E4D-BB45-406E-B5FC-25414E7880F0}" type="slidenum">
              <a:rPr lang="en-US" smtClean="0"/>
              <a:t>‹#›</a:t>
            </a:fld>
            <a:endParaRPr lang="en-US"/>
          </a:p>
        </p:txBody>
      </p:sp>
    </p:spTree>
    <p:extLst>
      <p:ext uri="{BB962C8B-B14F-4D97-AF65-F5344CB8AC3E}">
        <p14:creationId xmlns:p14="http://schemas.microsoft.com/office/powerpoint/2010/main" val="769783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hyperlink" Target="https://www.flickr.com/photos/asiandevelopmentbank/21592845676"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https://static.wikia.nocookie.net/haiti/images/8/8a/CSO_52122.png/revision/latest/scale-to-width-down/840?cb=20220525050309" TargetMode="External"/><Relationship Id="rId5" Type="http://schemas.openxmlformats.org/officeDocument/2006/relationships/hyperlink" Target="https://www.flickr.com/photos/fmsc/12223143615" TargetMode="External"/><Relationship Id="rId10" Type="http://schemas.openxmlformats.org/officeDocument/2006/relationships/image" Target="../media/image6.png"/><Relationship Id="rId4" Type="http://schemas.openxmlformats.org/officeDocument/2006/relationships/image" Target="../media/image3.jpg"/><Relationship Id="rId9" Type="http://schemas.openxmlformats.org/officeDocument/2006/relationships/hyperlink" Target="https://es.other.wiki/wiki/Sustainable_Development_Goa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6418C01-093B-47CE-A238-626B5E6DA4B6}"/>
              </a:ext>
            </a:extLst>
          </p:cNvPr>
          <p:cNvGrpSpPr/>
          <p:nvPr/>
        </p:nvGrpSpPr>
        <p:grpSpPr>
          <a:xfrm>
            <a:off x="750720" y="5409343"/>
            <a:ext cx="37490400" cy="17806738"/>
            <a:chOff x="457200" y="7943850"/>
            <a:chExt cx="37490400" cy="19088100"/>
          </a:xfrm>
          <a:solidFill>
            <a:schemeClr val="bg1"/>
          </a:solidFill>
        </p:grpSpPr>
        <p:sp>
          <p:nvSpPr>
            <p:cNvPr id="2" name="Rectangle 1">
              <a:extLst>
                <a:ext uri="{FF2B5EF4-FFF2-40B4-BE49-F238E27FC236}">
                  <a16:creationId xmlns:a16="http://schemas.microsoft.com/office/drawing/2014/main" id="{BE1A332C-645C-404E-9324-CD4CAE19A9A6}"/>
                </a:ext>
              </a:extLst>
            </p:cNvPr>
            <p:cNvSpPr/>
            <p:nvPr/>
          </p:nvSpPr>
          <p:spPr>
            <a:xfrm>
              <a:off x="457200" y="7943850"/>
              <a:ext cx="12706352" cy="190881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D3A24E1-D768-4EDC-B14F-684DB17C2B16}"/>
                </a:ext>
              </a:extLst>
            </p:cNvPr>
            <p:cNvSpPr/>
            <p:nvPr/>
          </p:nvSpPr>
          <p:spPr>
            <a:xfrm>
              <a:off x="13619746" y="7943850"/>
              <a:ext cx="11621503" cy="190881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AC591BE-A0CF-4DD7-8E82-F4048C77F53D}"/>
                </a:ext>
              </a:extLst>
            </p:cNvPr>
            <p:cNvSpPr/>
            <p:nvPr/>
          </p:nvSpPr>
          <p:spPr>
            <a:xfrm>
              <a:off x="25660350" y="7943850"/>
              <a:ext cx="12287250" cy="190881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DB671C89-3110-476A-A00E-7537AB812530}"/>
              </a:ext>
            </a:extLst>
          </p:cNvPr>
          <p:cNvSpPr/>
          <p:nvPr/>
        </p:nvSpPr>
        <p:spPr>
          <a:xfrm>
            <a:off x="409074" y="400050"/>
            <a:ext cx="37490400" cy="43025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34324F0-B5D8-4EEA-B096-8AAD9EF12DFA}"/>
              </a:ext>
            </a:extLst>
          </p:cNvPr>
          <p:cNvSpPr txBox="1"/>
          <p:nvPr/>
        </p:nvSpPr>
        <p:spPr>
          <a:xfrm>
            <a:off x="7543800" y="1167066"/>
            <a:ext cx="23717250" cy="1107996"/>
          </a:xfrm>
          <a:prstGeom prst="rect">
            <a:avLst/>
          </a:prstGeom>
          <a:noFill/>
        </p:spPr>
        <p:txBody>
          <a:bodyPr wrap="square" rtlCol="0">
            <a:spAutoFit/>
          </a:bodyPr>
          <a:lstStyle/>
          <a:p>
            <a:pPr algn="ctr"/>
            <a:r>
              <a:rPr lang="en-US" sz="6600" dirty="0"/>
              <a:t>Food Insecurity and Accessibility in Cite Soleil, Haiti</a:t>
            </a:r>
          </a:p>
        </p:txBody>
      </p:sp>
      <p:sp>
        <p:nvSpPr>
          <p:cNvPr id="8" name="Rectangle 7">
            <a:extLst>
              <a:ext uri="{FF2B5EF4-FFF2-40B4-BE49-F238E27FC236}">
                <a16:creationId xmlns:a16="http://schemas.microsoft.com/office/drawing/2014/main" id="{924A0958-97A8-4C4A-9E81-0CC9EEC453C5}"/>
              </a:ext>
            </a:extLst>
          </p:cNvPr>
          <p:cNvSpPr/>
          <p:nvPr/>
        </p:nvSpPr>
        <p:spPr>
          <a:xfrm>
            <a:off x="595618" y="23236581"/>
            <a:ext cx="37490400" cy="3508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b="1" dirty="0"/>
              <a:t>13.A </a:t>
            </a:r>
            <a:r>
              <a:rPr lang="en-US" dirty="0"/>
              <a:t>Implement the commitment undertaken by developed-country parties to the United Nations Framework Convention on Climate Change to a goal of mobilizing jointly $100 billion annually by 2020 from all sources to address the needs of developing countries in the context of meaningful mitigation actions and transparency on implementation and fully operationalize the Green Climate Fund through its capitalization as soon as possible</a:t>
            </a:r>
          </a:p>
          <a:p>
            <a:r>
              <a:rPr lang="en-US" dirty="0"/>
              <a:t>13.B Promote mechanisms for raising capacity for effective climate change-related planning and management in least developed countries and small island developing States, including focusing on women, youth and local and marginalized communities </a:t>
            </a:r>
            <a:endParaRPr lang="en-US" b="1" dirty="0"/>
          </a:p>
        </p:txBody>
      </p:sp>
      <p:sp>
        <p:nvSpPr>
          <p:cNvPr id="9" name="TextBox 8">
            <a:extLst>
              <a:ext uri="{FF2B5EF4-FFF2-40B4-BE49-F238E27FC236}">
                <a16:creationId xmlns:a16="http://schemas.microsoft.com/office/drawing/2014/main" id="{C01A7AD0-2533-409D-8985-7F530EFF004F}"/>
              </a:ext>
            </a:extLst>
          </p:cNvPr>
          <p:cNvSpPr txBox="1"/>
          <p:nvPr/>
        </p:nvSpPr>
        <p:spPr>
          <a:xfrm>
            <a:off x="7543800" y="2352867"/>
            <a:ext cx="23717250" cy="923330"/>
          </a:xfrm>
          <a:prstGeom prst="rect">
            <a:avLst/>
          </a:prstGeom>
          <a:noFill/>
        </p:spPr>
        <p:txBody>
          <a:bodyPr wrap="square" rtlCol="0">
            <a:spAutoFit/>
          </a:bodyPr>
          <a:lstStyle/>
          <a:p>
            <a:pPr algn="ctr"/>
            <a:r>
              <a:rPr lang="en-US" sz="5400" dirty="0"/>
              <a:t>Madison Mitchell</a:t>
            </a:r>
          </a:p>
        </p:txBody>
      </p:sp>
      <p:sp>
        <p:nvSpPr>
          <p:cNvPr id="10" name="TextBox 9">
            <a:extLst>
              <a:ext uri="{FF2B5EF4-FFF2-40B4-BE49-F238E27FC236}">
                <a16:creationId xmlns:a16="http://schemas.microsoft.com/office/drawing/2014/main" id="{6321BD5A-D15D-4A22-AD51-E5F564AEE7F8}"/>
              </a:ext>
            </a:extLst>
          </p:cNvPr>
          <p:cNvSpPr txBox="1"/>
          <p:nvPr/>
        </p:nvSpPr>
        <p:spPr>
          <a:xfrm>
            <a:off x="7543800" y="3372924"/>
            <a:ext cx="23717250" cy="830997"/>
          </a:xfrm>
          <a:prstGeom prst="rect">
            <a:avLst/>
          </a:prstGeom>
          <a:noFill/>
        </p:spPr>
        <p:txBody>
          <a:bodyPr wrap="square" rtlCol="0">
            <a:spAutoFit/>
          </a:bodyPr>
          <a:lstStyle/>
          <a:p>
            <a:pPr algn="ctr"/>
            <a:r>
              <a:rPr lang="en-US" sz="4800" dirty="0"/>
              <a:t>Environmental Science</a:t>
            </a:r>
          </a:p>
        </p:txBody>
      </p:sp>
      <p:pic>
        <p:nvPicPr>
          <p:cNvPr id="11" name="Google Shape;95;p13" descr="title-geosciences-wbg-300x80.png">
            <a:extLst>
              <a:ext uri="{FF2B5EF4-FFF2-40B4-BE49-F238E27FC236}">
                <a16:creationId xmlns:a16="http://schemas.microsoft.com/office/drawing/2014/main" id="{B93E81C4-AD30-45CB-A50E-3ECA4DE5E144}"/>
              </a:ext>
            </a:extLst>
          </p:cNvPr>
          <p:cNvPicPr preferRelativeResize="0"/>
          <p:nvPr/>
        </p:nvPicPr>
        <p:blipFill rotWithShape="1">
          <a:blip r:embed="rId2">
            <a:alphaModFix/>
          </a:blip>
          <a:srcRect t="106" r="40986" b="-7683"/>
          <a:stretch/>
        </p:blipFill>
        <p:spPr>
          <a:xfrm>
            <a:off x="32627959" y="542343"/>
            <a:ext cx="5088687" cy="2473668"/>
          </a:xfrm>
          <a:prstGeom prst="rect">
            <a:avLst/>
          </a:prstGeom>
          <a:solidFill>
            <a:schemeClr val="lt1">
              <a:alpha val="45882"/>
            </a:schemeClr>
          </a:solidFill>
          <a:ln>
            <a:noFill/>
          </a:ln>
        </p:spPr>
      </p:pic>
      <p:pic>
        <p:nvPicPr>
          <p:cNvPr id="12" name="Google Shape;89;p13">
            <a:extLst>
              <a:ext uri="{FF2B5EF4-FFF2-40B4-BE49-F238E27FC236}">
                <a16:creationId xmlns:a16="http://schemas.microsoft.com/office/drawing/2014/main" id="{F7F44D8C-BAB7-43CF-8BC4-C26E5C3703CC}"/>
              </a:ext>
            </a:extLst>
          </p:cNvPr>
          <p:cNvPicPr preferRelativeResize="0"/>
          <p:nvPr/>
        </p:nvPicPr>
        <p:blipFill rotWithShape="1">
          <a:blip r:embed="rId3">
            <a:alphaModFix/>
          </a:blip>
          <a:srcRect l="8785" t="4260" r="9776" b="11012"/>
          <a:stretch/>
        </p:blipFill>
        <p:spPr>
          <a:xfrm>
            <a:off x="616620" y="542343"/>
            <a:ext cx="5088686" cy="4090907"/>
          </a:xfrm>
          <a:prstGeom prst="rect">
            <a:avLst/>
          </a:prstGeom>
          <a:noFill/>
          <a:ln>
            <a:noFill/>
          </a:ln>
        </p:spPr>
      </p:pic>
      <p:sp>
        <p:nvSpPr>
          <p:cNvPr id="13" name="TextBox 12">
            <a:extLst>
              <a:ext uri="{FF2B5EF4-FFF2-40B4-BE49-F238E27FC236}">
                <a16:creationId xmlns:a16="http://schemas.microsoft.com/office/drawing/2014/main" id="{0B5941A7-9148-487A-8BAA-2A44DE7D655B}"/>
              </a:ext>
            </a:extLst>
          </p:cNvPr>
          <p:cNvSpPr txBox="1"/>
          <p:nvPr/>
        </p:nvSpPr>
        <p:spPr>
          <a:xfrm>
            <a:off x="32728071" y="3034409"/>
            <a:ext cx="5088686" cy="1569660"/>
          </a:xfrm>
          <a:prstGeom prst="rect">
            <a:avLst/>
          </a:prstGeom>
          <a:noFill/>
        </p:spPr>
        <p:txBody>
          <a:bodyPr wrap="square" rtlCol="0">
            <a:spAutoFit/>
          </a:bodyPr>
          <a:lstStyle/>
          <a:p>
            <a:pPr algn="r"/>
            <a:r>
              <a:rPr lang="en-US" sz="4800" dirty="0"/>
              <a:t>Senior Seminar </a:t>
            </a:r>
          </a:p>
          <a:p>
            <a:pPr algn="r"/>
            <a:r>
              <a:rPr lang="en-US" sz="4800" dirty="0"/>
              <a:t>GEOL/GEOG 4830</a:t>
            </a:r>
          </a:p>
        </p:txBody>
      </p:sp>
      <p:sp>
        <p:nvSpPr>
          <p:cNvPr id="15" name="TextBox 14">
            <a:extLst>
              <a:ext uri="{FF2B5EF4-FFF2-40B4-BE49-F238E27FC236}">
                <a16:creationId xmlns:a16="http://schemas.microsoft.com/office/drawing/2014/main" id="{C750C7D3-C6F1-47EC-B6D7-17CE56FC1C6F}"/>
              </a:ext>
            </a:extLst>
          </p:cNvPr>
          <p:cNvSpPr txBox="1"/>
          <p:nvPr/>
        </p:nvSpPr>
        <p:spPr>
          <a:xfrm>
            <a:off x="1012215" y="6555608"/>
            <a:ext cx="12523307" cy="5221942"/>
          </a:xfrm>
          <a:prstGeom prst="rect">
            <a:avLst/>
          </a:prstGeom>
          <a:noFill/>
        </p:spPr>
        <p:txBody>
          <a:bodyPr wrap="square" rtlCol="0">
            <a:spAutoFit/>
          </a:bodyPr>
          <a:lstStyle/>
          <a:p>
            <a:pPr marL="168275">
              <a:spcBef>
                <a:spcPts val="360"/>
              </a:spcBef>
              <a:buClr>
                <a:schemeClr val="dk1"/>
              </a:buClr>
              <a:buSzPts val="1800"/>
            </a:pPr>
            <a:r>
              <a:rPr lang="en-US" sz="2200" dirty="0">
                <a:effectLst/>
                <a:latin typeface="Calibri" panose="020F0502020204030204" pitchFamily="34" charset="0"/>
                <a:ea typeface="Calibri" panose="020F0502020204030204" pitchFamily="34" charset="0"/>
                <a:cs typeface="Times New Roman" panose="02020603050405020304" pitchFamily="18" charset="0"/>
              </a:rPr>
              <a:t>Food insecurity can manifest from a combination of multiple factors. It’s important to emphasize that Cite, Soleil, Haiti is an extremely low-income urban area. The UN Sustainable Development goals allow us to address a wide range of global issues and environmental challenges. The purpose of this research is to determine and understand the primary factors limiting food access and availability in Cite,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Soliel</a:t>
            </a:r>
            <a:r>
              <a:rPr lang="en-US" sz="2200" dirty="0">
                <a:effectLst/>
                <a:latin typeface="Calibri" panose="020F0502020204030204" pitchFamily="34" charset="0"/>
                <a:ea typeface="Calibri" panose="020F0502020204030204" pitchFamily="34" charset="0"/>
                <a:cs typeface="Times New Roman" panose="02020603050405020304" pitchFamily="18" charset="0"/>
              </a:rPr>
              <a:t> Haiti, and it’s impacts. With food insecurity being the city’s largest challenge, the population faces, it leads to the second goals of the UNSDG “Zero Hunger”. According to data literature, being able to actually afford healthy foods plays a major role too, as the population may not be receiving the proper amount nourishment they may need, which leads to hunger. Using a data literature approach allows opportunities to really analyze and synthesize the data and findings for hunger in Cite, </a:t>
            </a:r>
            <a:r>
              <a:rPr lang="en-US" sz="2200" dirty="0" err="1">
                <a:effectLst/>
                <a:latin typeface="Calibri" panose="020F0502020204030204" pitchFamily="34" charset="0"/>
                <a:ea typeface="Calibri" panose="020F0502020204030204" pitchFamily="34" charset="0"/>
                <a:cs typeface="Times New Roman" panose="02020603050405020304" pitchFamily="18" charset="0"/>
              </a:rPr>
              <a:t>Soliel</a:t>
            </a:r>
            <a:r>
              <a:rPr lang="en-US" sz="2200" dirty="0">
                <a:effectLst/>
                <a:latin typeface="Calibri" panose="020F0502020204030204" pitchFamily="34" charset="0"/>
                <a:ea typeface="Calibri" panose="020F0502020204030204" pitchFamily="34" charset="0"/>
                <a:cs typeface="Times New Roman" panose="02020603050405020304" pitchFamily="18" charset="0"/>
              </a:rPr>
              <a:t> Haiti. Throughout the research findings, other questions could possibly arise that can manifest into other needed research for food insecurity. Examples such as a deeper knowledge and awareness for food insecurity around the globe in other regions and environments, education on the quantitative and qualitative data analysis for data related to food insecurity, data on stakeholder involvement, etc. Food insecurity is a very complex issue, that crosses multiple fields at once. A need for an interdisciplinary approach is critical. </a:t>
            </a:r>
          </a:p>
          <a:p>
            <a:pPr marL="168275" lvl="0">
              <a:spcBef>
                <a:spcPts val="360"/>
              </a:spcBef>
              <a:buClr>
                <a:schemeClr val="dk1"/>
              </a:buClr>
              <a:buSzPts val="1800"/>
            </a:pPr>
            <a:endParaRPr lang="en-US" sz="2200" dirty="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9D4FD00B-082E-4AA7-8373-12BA68FB1687}"/>
              </a:ext>
            </a:extLst>
          </p:cNvPr>
          <p:cNvSpPr/>
          <p:nvPr/>
        </p:nvSpPr>
        <p:spPr>
          <a:xfrm>
            <a:off x="5498768" y="5460682"/>
            <a:ext cx="2526974"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Abstract</a:t>
            </a:r>
          </a:p>
        </p:txBody>
      </p:sp>
      <p:sp>
        <p:nvSpPr>
          <p:cNvPr id="17" name="Rectangle 16">
            <a:extLst>
              <a:ext uri="{FF2B5EF4-FFF2-40B4-BE49-F238E27FC236}">
                <a16:creationId xmlns:a16="http://schemas.microsoft.com/office/drawing/2014/main" id="{70CBD31F-57CB-43D9-A5AD-EAE2F5998CEC}"/>
              </a:ext>
            </a:extLst>
          </p:cNvPr>
          <p:cNvSpPr/>
          <p:nvPr/>
        </p:nvSpPr>
        <p:spPr>
          <a:xfrm>
            <a:off x="3940280" y="12972593"/>
            <a:ext cx="4871526"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Study Objectives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8" name="Rectangle 17">
            <a:extLst>
              <a:ext uri="{FF2B5EF4-FFF2-40B4-BE49-F238E27FC236}">
                <a16:creationId xmlns:a16="http://schemas.microsoft.com/office/drawing/2014/main" id="{54387820-2331-4F35-8769-C2E7FAEE558B}"/>
              </a:ext>
            </a:extLst>
          </p:cNvPr>
          <p:cNvSpPr/>
          <p:nvPr/>
        </p:nvSpPr>
        <p:spPr>
          <a:xfrm>
            <a:off x="17069303" y="16539589"/>
            <a:ext cx="3243708"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Study Area</a:t>
            </a:r>
          </a:p>
        </p:txBody>
      </p:sp>
      <p:sp>
        <p:nvSpPr>
          <p:cNvPr id="19" name="Rectangle 18">
            <a:extLst>
              <a:ext uri="{FF2B5EF4-FFF2-40B4-BE49-F238E27FC236}">
                <a16:creationId xmlns:a16="http://schemas.microsoft.com/office/drawing/2014/main" id="{F3AACB81-E8CC-4D83-9D23-00E0FC2BD4AA}"/>
              </a:ext>
            </a:extLst>
          </p:cNvPr>
          <p:cNvSpPr/>
          <p:nvPr/>
        </p:nvSpPr>
        <p:spPr>
          <a:xfrm>
            <a:off x="14199824" y="5517902"/>
            <a:ext cx="10127389"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UN Sustainable Development Goals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25" name="TextBox 24">
            <a:extLst>
              <a:ext uri="{FF2B5EF4-FFF2-40B4-BE49-F238E27FC236}">
                <a16:creationId xmlns:a16="http://schemas.microsoft.com/office/drawing/2014/main" id="{8ACF440C-4001-4B6C-87B8-080A44742910}"/>
              </a:ext>
            </a:extLst>
          </p:cNvPr>
          <p:cNvSpPr txBox="1"/>
          <p:nvPr/>
        </p:nvSpPr>
        <p:spPr>
          <a:xfrm>
            <a:off x="14256361" y="10463478"/>
            <a:ext cx="10780557" cy="5909310"/>
          </a:xfrm>
          <a:prstGeom prst="rect">
            <a:avLst/>
          </a:prstGeom>
          <a:noFill/>
        </p:spPr>
        <p:txBody>
          <a:bodyPr wrap="square" rtlCol="0">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UN Sustainable Development Goal 2 (SDG 2) is a goal to “End hunger, achieve food security and improved nutrition, and promote sustainable agriculture.” The focus is on addressing global food insecurity and improving access to nutritious food for all. To achieve the goal, several specific targets were established and listed by the UN to track the process and meet the goal. Below are just a few that relate to Haiti’s specific issues. </a:t>
            </a:r>
          </a:p>
          <a:p>
            <a:pPr marL="342900" marR="0" lvl="0" indent="-342900">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Target 2.1: By 2030, end hunger and ensure access by all people in particular, the poor and people in vulnerable situations, including infants, to safe, nutritious, and sufficient food all year round.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Target 2.3: By 20230, double the agricultural productivity and incomes of small-scale food producers, in particular women, indigenous peoples, family farmers, pastoralists, and fishers, including through secure and equal access to land, other productive resources and inputs, knowledge, financial services, markets, and opportunities for value addition and non-farm employment.   </a:t>
            </a:r>
          </a:p>
          <a:p>
            <a:pPr marL="45720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Target 2.4: By 2030, ensure sustainable food production systems and implement resilient agricultural practices that increase productivity and production, that help maintain ecosystems, that strengthen capacity for adaption to climate change, extreme weather, drought, flooding, and other disasters, and that progressively improve land and soil quality. </a:t>
            </a:r>
          </a:p>
          <a:p>
            <a:pPr marL="457200" marR="0">
              <a:spcBef>
                <a:spcPts val="0"/>
              </a:spcBef>
              <a:spcAft>
                <a:spcPts val="0"/>
              </a:spcAft>
            </a:pPr>
            <a:r>
              <a:rPr lang="en-US" sz="18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targets emphasize the need to end hunger, improve nutrition, promote sustainable agriculture, empower small-scale food producers and address issues related to climate change and the sustainable use of resources. Achieving these targets is critical for ensuring that people worldwide have access to safe, nutritious food and can lead healthy lives while promoting environmental sustainability. </a:t>
            </a:r>
          </a:p>
        </p:txBody>
      </p:sp>
      <p:sp>
        <p:nvSpPr>
          <p:cNvPr id="27" name="Rectangle 26">
            <a:extLst>
              <a:ext uri="{FF2B5EF4-FFF2-40B4-BE49-F238E27FC236}">
                <a16:creationId xmlns:a16="http://schemas.microsoft.com/office/drawing/2014/main" id="{76B64BD9-66A1-4D5E-8CEF-5C11C30E1D62}"/>
              </a:ext>
            </a:extLst>
          </p:cNvPr>
          <p:cNvSpPr/>
          <p:nvPr/>
        </p:nvSpPr>
        <p:spPr>
          <a:xfrm>
            <a:off x="1176791" y="13903943"/>
            <a:ext cx="6685483" cy="8710077"/>
          </a:xfrm>
          <a:prstGeom prst="rect">
            <a:avLst/>
          </a:prstGeom>
        </p:spPr>
        <p:txBody>
          <a:bodyPr wrap="square">
            <a:spAutoFit/>
          </a:bodyPr>
          <a:lstStyle/>
          <a:p>
            <a:pPr>
              <a:buClr>
                <a:schemeClr val="dk1"/>
              </a:buClr>
              <a:buSzPts val="1800"/>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are the primary factors that are limiting adequate food resources and food access in Haiti? The Zero Hunger Goal 2 is not only a matter of addressing immediate hunger, but also creating a food system that is also sustainable and creative. It crosses an enormous amount of fields, and the impacts connect to many different industries such as policy, climate change, and the COVID-19 impact. Governmental regulations play a key role in food access for Haiti due to the poor economy and high inflation taxes on food imports. Most of Cite,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Soliel</a:t>
            </a:r>
            <a:r>
              <a:rPr lang="en-US" sz="2000" dirty="0">
                <a:effectLst/>
                <a:latin typeface="Calibri" panose="020F0502020204030204" pitchFamily="34" charset="0"/>
                <a:ea typeface="Calibri" panose="020F0502020204030204" pitchFamily="34" charset="0"/>
                <a:cs typeface="Times New Roman" panose="02020603050405020304" pitchFamily="18" charset="0"/>
              </a:rPr>
              <a:t>, Haiti’s population live below the poverty line leading to a limited amount of other outside resources for food insecurity.  According to UN News, “Half of the population, 4.9 million people are now struggling to access food according to the new Integrated Food Security Phase Classification analysis. Eight out of ten Haitians are currently spending less on meals, and the country is among the top ten most affected by food price inflation, according to the World Bank (UN News, March 2023). Haiti’s economy due to inflation, has a huge impact on Haiti’s agricultural industry which has caused farmers to reduce their sown areas due to the high inflation cost of seeds and fertilizers while violence is at an all-time high. Malnourishment is also compromising the immunity of Haitians, making them vulnerable to diseases like cholera, and other lifelong health issues, including poor cognitive development. Over the past two decades, frequent natural disasters made it nearly impossible for families to grow an adequate amount of food and feed themselves. </a:t>
            </a:r>
          </a:p>
        </p:txBody>
      </p:sp>
      <p:sp>
        <p:nvSpPr>
          <p:cNvPr id="30" name="TextBox 29">
            <a:extLst>
              <a:ext uri="{FF2B5EF4-FFF2-40B4-BE49-F238E27FC236}">
                <a16:creationId xmlns:a16="http://schemas.microsoft.com/office/drawing/2014/main" id="{7824B8E8-C56C-4E4C-B57E-DFB90B8EC722}"/>
              </a:ext>
            </a:extLst>
          </p:cNvPr>
          <p:cNvSpPr txBox="1"/>
          <p:nvPr/>
        </p:nvSpPr>
        <p:spPr>
          <a:xfrm>
            <a:off x="26154643" y="6519073"/>
            <a:ext cx="11961042" cy="6586418"/>
          </a:xfrm>
          <a:prstGeom prst="rect">
            <a:avLst/>
          </a:prstGeom>
          <a:noFill/>
        </p:spPr>
        <p:txBody>
          <a:bodyPr wrap="square" rtlCol="0">
            <a:spAutoFit/>
          </a:bodyPr>
          <a:lstStyle/>
          <a:p>
            <a:pPr>
              <a:buClr>
                <a:schemeClr val="dk1"/>
              </a:buClr>
              <a:buSzPts val="1800"/>
            </a:pPr>
            <a:r>
              <a:rPr lang="en-US" sz="2000" dirty="0">
                <a:effectLst/>
                <a:latin typeface="Calibri" panose="020F0502020204030204" pitchFamily="34" charset="0"/>
                <a:ea typeface="Calibri" panose="020F0502020204030204" pitchFamily="34" charset="0"/>
                <a:cs typeface="Times New Roman" panose="02020603050405020304" pitchFamily="18" charset="0"/>
              </a:rPr>
              <a:t>According to the data literature researched, Haiti’s food crisis today continues to have harmful impacts on the community due to key factors such as political instability, natural disasters, and economic challenges. The government and political industry are at a downfall due to challenges such as insufficient and adequate home and building infrastructure, and economic fragility, contribute to food insecurity. Also, limited resources and weak governance hinder the development of effective agricultural and social support systems, amplifying the impact on food availability and accessibility. Haiti’s government has faced challenges with stability, and its economic vulnerabilities contribute to the complexities. Haiti’s agriculture faces challenges such as soil erosion and deforestation, but efforts are underway to promote sustainable practices and improve crop yield. Research shows that Haitian farmers often struggle with limited resources, access to credit, and vulnerability to natural disasters. Initiatives focusing on training, technology, and community support aim to alleviate these challenges. Natural disasters such as earthquakes and hurricanes can devastate crops, disrupt food chain supplies, and worsen food insecurity. Rebuilding efforts often include strategies for more resilient agricultural practices to mitigate future risks.  The COVID-19 impact has exacerbated food insecurity in Haiti by disrupting markets, hindering agricultural activities, and affecting livelihoods. Lockdowns and economic challenges have intensified existing vulnerabilities, highlighting the need for comprehensive strategies to address both health and food related crisis. Research suggests that a combination of improved agricultural practices, social safety nets, and education programs can alleviate food insecurity. Implementing sustainable farming methods and fostering community-based initiatives are key components. Initiatives such as urban agriculture projects, community kitchens, and partnerships with NGOs aim to improve access to nutritious food. Local engagement and sustainable solutions are vital for long-term impact. </a:t>
            </a:r>
          </a:p>
          <a:p>
            <a:pPr lvl="0">
              <a:buClr>
                <a:schemeClr val="dk1"/>
              </a:buClr>
              <a:buSzPts val="1800"/>
            </a:pPr>
            <a:endParaRPr lang="en-US" sz="2200" dirty="0"/>
          </a:p>
        </p:txBody>
      </p:sp>
      <p:sp>
        <p:nvSpPr>
          <p:cNvPr id="31" name="Rectangle 30">
            <a:extLst>
              <a:ext uri="{FF2B5EF4-FFF2-40B4-BE49-F238E27FC236}">
                <a16:creationId xmlns:a16="http://schemas.microsoft.com/office/drawing/2014/main" id="{27F20767-0A15-478C-BDAE-95CE1E169A99}"/>
              </a:ext>
            </a:extLst>
          </p:cNvPr>
          <p:cNvSpPr/>
          <p:nvPr/>
        </p:nvSpPr>
        <p:spPr>
          <a:xfrm>
            <a:off x="28844094" y="5551969"/>
            <a:ext cx="5823517"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Methods &amp; Findings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32" name="Rectangle 31">
            <a:extLst>
              <a:ext uri="{FF2B5EF4-FFF2-40B4-BE49-F238E27FC236}">
                <a16:creationId xmlns:a16="http://schemas.microsoft.com/office/drawing/2014/main" id="{5CD7E8CD-F61B-432D-A597-6623EC6AE6F8}"/>
              </a:ext>
            </a:extLst>
          </p:cNvPr>
          <p:cNvSpPr/>
          <p:nvPr/>
        </p:nvSpPr>
        <p:spPr>
          <a:xfrm>
            <a:off x="28869337" y="12998619"/>
            <a:ext cx="5442195"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Recommendations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33" name="TextBox 32">
            <a:extLst>
              <a:ext uri="{FF2B5EF4-FFF2-40B4-BE49-F238E27FC236}">
                <a16:creationId xmlns:a16="http://schemas.microsoft.com/office/drawing/2014/main" id="{CB908615-4868-474A-8024-8C8A5C6F4ED9}"/>
              </a:ext>
            </a:extLst>
          </p:cNvPr>
          <p:cNvSpPr txBox="1"/>
          <p:nvPr/>
        </p:nvSpPr>
        <p:spPr>
          <a:xfrm>
            <a:off x="26107629" y="14057112"/>
            <a:ext cx="12109963" cy="3754874"/>
          </a:xfrm>
          <a:prstGeom prst="rect">
            <a:avLst/>
          </a:prstGeom>
          <a:noFill/>
        </p:spPr>
        <p:txBody>
          <a:bodyPr wrap="square" rtlCol="0">
            <a:sp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Novel research directions for Haiti’s food insecurity can include exploring the impacts of innovative technologies in agriculture, community-driven resilience strategies, or the intersection of climate change and food production. Additionally investigating the role of local culture and knowledge in shaping sustainable solutions could provide unique insights for addressing the issue of food insecurity and accessibility. Innovative technology is crucial for Haiti’s food insecurity as it can enhance agriculture productivity, improve resource management, and strengthen resilience to environmental challenges. Technologies such as precision farming, mobile apps for market information, and climate resilient crop varieties can empower farmers and contribute to sustainable solutions for food production in Haiti. </a:t>
            </a:r>
          </a:p>
          <a:p>
            <a:endParaRPr lang="en-US" sz="2200" dirty="0"/>
          </a:p>
        </p:txBody>
      </p:sp>
      <p:sp>
        <p:nvSpPr>
          <p:cNvPr id="34" name="Rectangle 33">
            <a:extLst>
              <a:ext uri="{FF2B5EF4-FFF2-40B4-BE49-F238E27FC236}">
                <a16:creationId xmlns:a16="http://schemas.microsoft.com/office/drawing/2014/main" id="{0DDC1D00-B6FF-411B-A8EF-31011BD0ECC8}"/>
              </a:ext>
            </a:extLst>
          </p:cNvPr>
          <p:cNvSpPr/>
          <p:nvPr/>
        </p:nvSpPr>
        <p:spPr>
          <a:xfrm>
            <a:off x="26332876" y="24576232"/>
            <a:ext cx="11560352" cy="2092881"/>
          </a:xfrm>
          <a:prstGeom prst="rect">
            <a:avLst/>
          </a:prstGeom>
        </p:spPr>
        <p:txBody>
          <a:bodyPr wrap="square">
            <a:spAutoFit/>
          </a:bodyPr>
          <a:lstStyle/>
          <a:p>
            <a:pPr>
              <a:buClr>
                <a:schemeClr val="dk1"/>
              </a:buClr>
              <a:buSzPts val="1800"/>
            </a:pPr>
            <a:r>
              <a:rPr lang="en-US" sz="1800" dirty="0">
                <a:effectLst/>
                <a:latin typeface="Calibri" panose="020F0502020204030204" pitchFamily="34" charset="0"/>
                <a:ea typeface="Calibri" panose="020F0502020204030204" pitchFamily="34" charset="0"/>
                <a:cs typeface="Times New Roman" panose="02020603050405020304" pitchFamily="18" charset="0"/>
              </a:rPr>
              <a:t>Researching about Haiti’s food crisis was very interesting and taught that sustainability is important throughout all aspects of life, rather that be agricultural practices, food, building infrastructure, etc. Sustainability is needed for the livelihood of others.  The economic and governmental conditions play a huge role in a thriving country. Haiti’s food crisis reflects a complex interplay of political, economic, and environmental challenges. Insufficient infrastructure, political instability, and susceptibility to natural disasters intensify the struggle of food security. Addressing these issues requires not only immediate relief efforts but also sustained focus on long-term solutions for resilience and sustainable development. </a:t>
            </a:r>
          </a:p>
          <a:p>
            <a:pPr>
              <a:buClr>
                <a:schemeClr val="dk1"/>
              </a:buClr>
              <a:buSzPts val="1800"/>
            </a:pPr>
            <a:endParaRPr lang="en-US" sz="2200" dirty="0">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1A8B0383-F2A2-4D11-831A-60D24EF1DBB7}"/>
              </a:ext>
            </a:extLst>
          </p:cNvPr>
          <p:cNvSpPr/>
          <p:nvPr/>
        </p:nvSpPr>
        <p:spPr>
          <a:xfrm>
            <a:off x="30158697" y="17510144"/>
            <a:ext cx="2863476"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Summary</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36" name="TextBox 35">
            <a:extLst>
              <a:ext uri="{FF2B5EF4-FFF2-40B4-BE49-F238E27FC236}">
                <a16:creationId xmlns:a16="http://schemas.microsoft.com/office/drawing/2014/main" id="{FED12527-EE15-4A22-87D8-5B4D5D8F5FAC}"/>
              </a:ext>
            </a:extLst>
          </p:cNvPr>
          <p:cNvSpPr txBox="1"/>
          <p:nvPr/>
        </p:nvSpPr>
        <p:spPr>
          <a:xfrm>
            <a:off x="1439916" y="24082374"/>
            <a:ext cx="13171651" cy="2923877"/>
          </a:xfrm>
          <a:prstGeom prst="rect">
            <a:avLst/>
          </a:prstGeom>
          <a:noFill/>
        </p:spPr>
        <p:txBody>
          <a:bodyPr wrap="square" rtlCol="0">
            <a:spAutoFit/>
          </a:bodyPr>
          <a:lstStyle/>
          <a:p>
            <a:pPr marL="360045" marR="0" indent="-360045"/>
            <a:r>
              <a:rPr lang="en-US" sz="1800" i="1" dirty="0">
                <a:effectLst/>
                <a:latin typeface="Times New Roman" panose="02020603050405020304" pitchFamily="18" charset="0"/>
                <a:ea typeface="Times New Roman" panose="02020603050405020304" pitchFamily="18" charset="0"/>
              </a:rPr>
              <a:t>Haiti Emergency Food Security Assessment, Haitian National Coordination for Food Security and World Food </a:t>
            </a:r>
            <a:r>
              <a:rPr lang="en-US" sz="1800" i="1" dirty="0" err="1">
                <a:effectLst/>
                <a:latin typeface="Times New Roman" panose="02020603050405020304" pitchFamily="18" charset="0"/>
                <a:ea typeface="Times New Roman" panose="02020603050405020304" pitchFamily="18" charset="0"/>
              </a:rPr>
              <a:t>Programme</a:t>
            </a:r>
            <a:r>
              <a:rPr lang="en-US" sz="1800" dirty="0">
                <a:effectLst/>
                <a:latin typeface="Times New Roman" panose="02020603050405020304" pitchFamily="18" charset="0"/>
                <a:ea typeface="Times New Roman" panose="02020603050405020304" pitchFamily="18" charset="0"/>
              </a:rPr>
              <a:t>, Dec. 2015. </a:t>
            </a:r>
          </a:p>
          <a:p>
            <a:pPr marL="360045" marR="0" indent="-360045"/>
            <a:r>
              <a:rPr lang="en-US" sz="1800" dirty="0" err="1">
                <a:effectLst/>
                <a:latin typeface="Times New Roman" panose="02020603050405020304" pitchFamily="18" charset="0"/>
                <a:ea typeface="Times New Roman" panose="02020603050405020304" pitchFamily="18" charset="0"/>
              </a:rPr>
              <a:t>Dlewis</a:t>
            </a:r>
            <a:r>
              <a:rPr lang="en-US" sz="1800" dirty="0">
                <a:effectLst/>
                <a:latin typeface="Times New Roman" panose="02020603050405020304" pitchFamily="18" charset="0"/>
                <a:ea typeface="Times New Roman" panose="02020603050405020304" pitchFamily="18" charset="0"/>
              </a:rPr>
              <a:t>. “Crisis in Haiti Intensifies amid Covid-19 Pandemic: ETR 2020 Report.” </a:t>
            </a:r>
            <a:r>
              <a:rPr lang="en-US" sz="1800" i="1" dirty="0">
                <a:effectLst/>
                <a:latin typeface="Times New Roman" panose="02020603050405020304" pitchFamily="18" charset="0"/>
                <a:ea typeface="Times New Roman" panose="02020603050405020304" pitchFamily="18" charset="0"/>
              </a:rPr>
              <a:t>Vision of Humanity</a:t>
            </a:r>
            <a:r>
              <a:rPr lang="en-US" sz="1800" dirty="0">
                <a:effectLst/>
                <a:latin typeface="Times New Roman" panose="02020603050405020304" pitchFamily="18" charset="0"/>
                <a:ea typeface="Times New Roman" panose="02020603050405020304" pitchFamily="18" charset="0"/>
              </a:rPr>
              <a:t>, 3 June 2022, </a:t>
            </a:r>
            <a:r>
              <a:rPr lang="en-US" sz="1800" dirty="0" err="1">
                <a:effectLst/>
                <a:latin typeface="Times New Roman" panose="02020603050405020304" pitchFamily="18" charset="0"/>
                <a:ea typeface="Times New Roman" panose="02020603050405020304" pitchFamily="18" charset="0"/>
              </a:rPr>
              <a:t>www.visionofhumanity.org</a:t>
            </a:r>
            <a:r>
              <a:rPr lang="en-US" sz="1800" dirty="0">
                <a:effectLst/>
                <a:latin typeface="Times New Roman" panose="02020603050405020304" pitchFamily="18" charset="0"/>
                <a:ea typeface="Times New Roman" panose="02020603050405020304" pitchFamily="18" charset="0"/>
              </a:rPr>
              <a:t>/etr-2020-the-pandemics-toll-on-food-insecurity-and-undernourishment-in-haiti/. </a:t>
            </a:r>
          </a:p>
          <a:p>
            <a:pPr marL="360045" marR="0" indent="-360045"/>
            <a:r>
              <a:rPr lang="en-US" sz="1800" dirty="0">
                <a:effectLst/>
                <a:latin typeface="Times New Roman" panose="02020603050405020304" pitchFamily="18" charset="0"/>
                <a:ea typeface="Times New Roman" panose="02020603050405020304" pitchFamily="18" charset="0"/>
              </a:rPr>
              <a:t>Rasul, R., </a:t>
            </a:r>
            <a:r>
              <a:rPr lang="en-US" sz="1800" dirty="0" err="1">
                <a:effectLst/>
                <a:latin typeface="Times New Roman" panose="02020603050405020304" pitchFamily="18" charset="0"/>
                <a:ea typeface="Times New Roman" panose="02020603050405020304" pitchFamily="18" charset="0"/>
              </a:rPr>
              <a:t>Rouzier</a:t>
            </a:r>
            <a:r>
              <a:rPr lang="en-US" sz="1800" dirty="0">
                <a:effectLst/>
                <a:latin typeface="Times New Roman" panose="02020603050405020304" pitchFamily="18" charset="0"/>
                <a:ea typeface="Times New Roman" panose="02020603050405020304" pitchFamily="18" charset="0"/>
              </a:rPr>
              <a:t>, V., </a:t>
            </a:r>
            <a:r>
              <a:rPr lang="en-US" sz="1800" dirty="0" err="1">
                <a:effectLst/>
                <a:latin typeface="Times New Roman" panose="02020603050405020304" pitchFamily="18" charset="0"/>
                <a:ea typeface="Times New Roman" panose="02020603050405020304" pitchFamily="18" charset="0"/>
              </a:rPr>
              <a:t>Sufra</a:t>
            </a:r>
            <a:r>
              <a:rPr lang="en-US" sz="1800" dirty="0">
                <a:effectLst/>
                <a:latin typeface="Times New Roman" panose="02020603050405020304" pitchFamily="18" charset="0"/>
                <a:ea typeface="Times New Roman" panose="02020603050405020304" pitchFamily="18" charset="0"/>
              </a:rPr>
              <a:t>, R., Yan, L. D., Joseph, I., </a:t>
            </a:r>
            <a:r>
              <a:rPr lang="en-US" sz="1800" dirty="0" err="1">
                <a:effectLst/>
                <a:latin typeface="Times New Roman" panose="02020603050405020304" pitchFamily="18" charset="0"/>
                <a:ea typeface="Times New Roman" panose="02020603050405020304" pitchFamily="18" charset="0"/>
              </a:rPr>
              <a:t>Mourra</a:t>
            </a:r>
            <a:r>
              <a:rPr lang="en-US" sz="1800" dirty="0">
                <a:effectLst/>
                <a:latin typeface="Times New Roman" panose="02020603050405020304" pitchFamily="18" charset="0"/>
                <a:ea typeface="Times New Roman" panose="02020603050405020304" pitchFamily="18" charset="0"/>
              </a:rPr>
              <a:t>, N., </a:t>
            </a:r>
            <a:r>
              <a:rPr lang="en-US" sz="1800" dirty="0" err="1">
                <a:effectLst/>
                <a:latin typeface="Times New Roman" panose="02020603050405020304" pitchFamily="18" charset="0"/>
                <a:ea typeface="Times New Roman" panose="02020603050405020304" pitchFamily="18" charset="0"/>
              </a:rPr>
              <a:t>Sabwa</a:t>
            </a:r>
            <a:r>
              <a:rPr lang="en-US" sz="1800" dirty="0">
                <a:effectLst/>
                <a:latin typeface="Times New Roman" panose="02020603050405020304" pitchFamily="18" charset="0"/>
                <a:ea typeface="Times New Roman" panose="02020603050405020304" pitchFamily="18" charset="0"/>
              </a:rPr>
              <a:t>, S., Deschamps, M. M., Fitzgerald, D. W., Pape, J. W., Nash, D., &amp; McNairy, M. L. (2022, November 17). </a:t>
            </a:r>
            <a:r>
              <a:rPr lang="en-US" sz="1800" i="1" dirty="0">
                <a:effectLst/>
                <a:latin typeface="Times New Roman" panose="02020603050405020304" pitchFamily="18" charset="0"/>
                <a:ea typeface="Times New Roman" panose="02020603050405020304" pitchFamily="18" charset="0"/>
              </a:rPr>
              <a:t>Extreme food insecurity and malnutrition in Haiti: Findings from a population-based cohort in Port-au-Prince, Haiti</a:t>
            </a:r>
            <a:r>
              <a:rPr lang="en-US" sz="1800" dirty="0">
                <a:effectLst/>
                <a:latin typeface="Times New Roman" panose="02020603050405020304" pitchFamily="18" charset="0"/>
                <a:ea typeface="Times New Roman" panose="02020603050405020304" pitchFamily="18" charset="0"/>
              </a:rPr>
              <a:t>. MDPI. https://</a:t>
            </a:r>
            <a:r>
              <a:rPr lang="en-US" sz="1800" dirty="0" err="1">
                <a:effectLst/>
                <a:latin typeface="Times New Roman" panose="02020603050405020304" pitchFamily="18" charset="0"/>
                <a:ea typeface="Times New Roman" panose="02020603050405020304" pitchFamily="18" charset="0"/>
              </a:rPr>
              <a:t>www.mdpi.com</a:t>
            </a:r>
            <a:r>
              <a:rPr lang="en-US" sz="1800" dirty="0">
                <a:effectLst/>
                <a:latin typeface="Times New Roman" panose="02020603050405020304" pitchFamily="18" charset="0"/>
                <a:ea typeface="Times New Roman" panose="02020603050405020304" pitchFamily="18" charset="0"/>
              </a:rPr>
              <a:t>/2072-6643/14/22/4854 </a:t>
            </a:r>
          </a:p>
          <a:p>
            <a:pPr marL="360045" marR="0" indent="-360045"/>
            <a:r>
              <a:rPr lang="en-US" sz="1800" i="1" dirty="0">
                <a:effectLst/>
                <a:latin typeface="Times New Roman" panose="02020603050405020304" pitchFamily="18" charset="0"/>
                <a:ea typeface="Times New Roman" panose="02020603050405020304" pitchFamily="18" charset="0"/>
              </a:rPr>
              <a:t>One in five children suffers from acute malnutrition in </a:t>
            </a:r>
            <a:r>
              <a:rPr lang="en-US" sz="1800" i="1" dirty="0" err="1">
                <a:effectLst/>
                <a:latin typeface="Times New Roman" panose="02020603050405020304" pitchFamily="18" charset="0"/>
                <a:ea typeface="Times New Roman" panose="02020603050405020304" pitchFamily="18" charset="0"/>
              </a:rPr>
              <a:t>Cité</a:t>
            </a:r>
            <a:r>
              <a:rPr lang="en-US" sz="1800" i="1" dirty="0">
                <a:effectLst/>
                <a:latin typeface="Times New Roman" panose="02020603050405020304" pitchFamily="18" charset="0"/>
                <a:ea typeface="Times New Roman" panose="02020603050405020304" pitchFamily="18" charset="0"/>
              </a:rPr>
              <a:t> Soleil</a:t>
            </a:r>
            <a:r>
              <a:rPr lang="en-US" sz="1800" dirty="0">
                <a:effectLst/>
                <a:latin typeface="Times New Roman" panose="02020603050405020304" pitchFamily="18" charset="0"/>
                <a:ea typeface="Times New Roman" panose="02020603050405020304" pitchFamily="18" charset="0"/>
              </a:rPr>
              <a:t>. UNICEF. (2022, October 14). https://</a:t>
            </a:r>
            <a:r>
              <a:rPr lang="en-US" sz="1800" dirty="0" err="1">
                <a:effectLst/>
                <a:latin typeface="Times New Roman" panose="02020603050405020304" pitchFamily="18" charset="0"/>
                <a:ea typeface="Times New Roman" panose="02020603050405020304" pitchFamily="18" charset="0"/>
              </a:rPr>
              <a:t>www.unicef.org</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haiti</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en</a:t>
            </a:r>
            <a:r>
              <a:rPr lang="en-US" sz="1800" dirty="0">
                <a:effectLst/>
                <a:latin typeface="Times New Roman" panose="02020603050405020304" pitchFamily="18" charset="0"/>
                <a:ea typeface="Times New Roman" panose="02020603050405020304" pitchFamily="18" charset="0"/>
              </a:rPr>
              <a:t>/stories/one-five-children-suffers-acute-malnutrition-cit%C3%A9-soleil#:~:text=A%20nutrition%20assessment%20conducted%20in,nearly%20one%20in%20four%20children. </a:t>
            </a:r>
          </a:p>
          <a:p>
            <a:endParaRPr lang="en-US" sz="2200" dirty="0">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622A07D8-A55C-41E5-A5D8-01C231CDA491}"/>
              </a:ext>
            </a:extLst>
          </p:cNvPr>
          <p:cNvSpPr/>
          <p:nvPr/>
        </p:nvSpPr>
        <p:spPr>
          <a:xfrm>
            <a:off x="29617330" y="23563857"/>
            <a:ext cx="3287439"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Reflections</a:t>
            </a:r>
          </a:p>
        </p:txBody>
      </p:sp>
      <p:sp>
        <p:nvSpPr>
          <p:cNvPr id="38" name="Rectangle 37">
            <a:extLst>
              <a:ext uri="{FF2B5EF4-FFF2-40B4-BE49-F238E27FC236}">
                <a16:creationId xmlns:a16="http://schemas.microsoft.com/office/drawing/2014/main" id="{DC9F939F-6AD7-46D7-93E5-939E49149247}"/>
              </a:ext>
            </a:extLst>
          </p:cNvPr>
          <p:cNvSpPr/>
          <p:nvPr/>
        </p:nvSpPr>
        <p:spPr>
          <a:xfrm>
            <a:off x="3940280" y="23277938"/>
            <a:ext cx="4549964"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Literature Cited</a:t>
            </a:r>
          </a:p>
        </p:txBody>
      </p:sp>
      <p:sp>
        <p:nvSpPr>
          <p:cNvPr id="42" name="TextBox 41">
            <a:extLst>
              <a:ext uri="{FF2B5EF4-FFF2-40B4-BE49-F238E27FC236}">
                <a16:creationId xmlns:a16="http://schemas.microsoft.com/office/drawing/2014/main" id="{44CF16D6-BED4-4948-9A16-26E549A94D6F}"/>
              </a:ext>
            </a:extLst>
          </p:cNvPr>
          <p:cNvSpPr txBox="1"/>
          <p:nvPr/>
        </p:nvSpPr>
        <p:spPr>
          <a:xfrm>
            <a:off x="7582702" y="14113220"/>
            <a:ext cx="5122643" cy="430887"/>
          </a:xfrm>
          <a:prstGeom prst="rect">
            <a:avLst/>
          </a:prstGeom>
          <a:noFill/>
        </p:spPr>
        <p:txBody>
          <a:bodyPr wrap="square" rtlCol="0">
            <a:spAutoFit/>
          </a:bodyPr>
          <a:lstStyle/>
          <a:p>
            <a:endParaRPr lang="en-US" sz="2200" dirty="0"/>
          </a:p>
        </p:txBody>
      </p:sp>
      <p:sp>
        <p:nvSpPr>
          <p:cNvPr id="43" name="TextBox 42">
            <a:extLst>
              <a:ext uri="{FF2B5EF4-FFF2-40B4-BE49-F238E27FC236}">
                <a16:creationId xmlns:a16="http://schemas.microsoft.com/office/drawing/2014/main" id="{E8758DCF-B7A2-475D-8AFE-DE72BD148051}"/>
              </a:ext>
            </a:extLst>
          </p:cNvPr>
          <p:cNvSpPr txBox="1"/>
          <p:nvPr/>
        </p:nvSpPr>
        <p:spPr>
          <a:xfrm>
            <a:off x="26058071" y="18360839"/>
            <a:ext cx="12109962" cy="3385542"/>
          </a:xfrm>
          <a:prstGeom prst="rect">
            <a:avLst/>
          </a:prstGeom>
          <a:noFill/>
        </p:spPr>
        <p:txBody>
          <a:bodyPr wrap="square" rtlCol="0">
            <a:spAutoFit/>
          </a:bodyPr>
          <a:lstStyle/>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Haiti faces food insecurity due to challenges in agriculture, compounded by natural disasters, limited resources, and economic factors. Accessibility issues further strain the situation. Research suggests that a need for sustainable practices, resilient infrastructure, and targeted support for farmers to enhance food security. Addressing Haiti’s food insecurity requires an interdisciplinary approach, including sustainable agricultural practices, improved infrastructure, and access to credit for famers. International collaboration and investments from stakeholders and other organizations or private sectors play a crucial role in ensuring long-term food security. </a:t>
            </a:r>
          </a:p>
          <a:p>
            <a:pPr marL="0" marR="0">
              <a:spcBef>
                <a:spcPts val="0"/>
              </a:spcBef>
              <a:spcAft>
                <a:spcPts val="0"/>
              </a:spcAft>
            </a:pPr>
            <a:r>
              <a:rPr lang="en-US" sz="24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FAEF098B-2439-4B63-BAFD-7B9795802B1E}"/>
              </a:ext>
            </a:extLst>
          </p:cNvPr>
          <p:cNvSpPr txBox="1"/>
          <p:nvPr/>
        </p:nvSpPr>
        <p:spPr>
          <a:xfrm>
            <a:off x="25711337" y="21456766"/>
            <a:ext cx="12109962" cy="430887"/>
          </a:xfrm>
          <a:prstGeom prst="rect">
            <a:avLst/>
          </a:prstGeom>
          <a:noFill/>
        </p:spPr>
        <p:txBody>
          <a:bodyPr wrap="square" rtlCol="0">
            <a:spAutoFit/>
          </a:bodyPr>
          <a:lstStyle/>
          <a:p>
            <a:endParaRPr lang="en-US" sz="2200" dirty="0">
              <a:latin typeface="Arial" panose="020B0604020202020204" pitchFamily="34" charset="0"/>
              <a:cs typeface="Arial" panose="020B0604020202020204" pitchFamily="34" charset="0"/>
            </a:endParaRPr>
          </a:p>
        </p:txBody>
      </p:sp>
      <p:pic>
        <p:nvPicPr>
          <p:cNvPr id="20" name="Picture 19" descr="A group of children eating&#10;&#10;Description automatically generated">
            <a:extLst>
              <a:ext uri="{FF2B5EF4-FFF2-40B4-BE49-F238E27FC236}">
                <a16:creationId xmlns:a16="http://schemas.microsoft.com/office/drawing/2014/main" id="{EC1BA004-1A19-714C-A1F6-4E9684715B4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12902" y="14051363"/>
            <a:ext cx="5822620" cy="4082807"/>
          </a:xfrm>
          <a:prstGeom prst="rect">
            <a:avLst/>
          </a:prstGeom>
        </p:spPr>
      </p:pic>
      <p:pic>
        <p:nvPicPr>
          <p:cNvPr id="40" name="Picture 39" descr="A collage of people holding baskets of fish&#10;&#10;Description automatically generated">
            <a:extLst>
              <a:ext uri="{FF2B5EF4-FFF2-40B4-BE49-F238E27FC236}">
                <a16:creationId xmlns:a16="http://schemas.microsoft.com/office/drawing/2014/main" id="{EF443C35-9F4A-1E41-9F19-B14936A42A4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4186936" y="6418415"/>
            <a:ext cx="7353088" cy="3973670"/>
          </a:xfrm>
          <a:prstGeom prst="rect">
            <a:avLst/>
          </a:prstGeom>
        </p:spPr>
      </p:pic>
      <p:pic>
        <p:nvPicPr>
          <p:cNvPr id="47" name="Picture 46" descr="A logo with a circle of colorful text&#10;&#10;Description automatically generated with medium confidence">
            <a:extLst>
              <a:ext uri="{FF2B5EF4-FFF2-40B4-BE49-F238E27FC236}">
                <a16:creationId xmlns:a16="http://schemas.microsoft.com/office/drawing/2014/main" id="{9892A6C8-646A-D14C-A48B-AD32D3737C9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1955212" y="6793298"/>
            <a:ext cx="3320883" cy="3036501"/>
          </a:xfrm>
          <a:prstGeom prst="rect">
            <a:avLst/>
          </a:prstGeom>
        </p:spPr>
      </p:pic>
      <p:sp>
        <p:nvSpPr>
          <p:cNvPr id="49" name="Rectangle 2">
            <a:extLst>
              <a:ext uri="{FF2B5EF4-FFF2-40B4-BE49-F238E27FC236}">
                <a16:creationId xmlns:a16="http://schemas.microsoft.com/office/drawing/2014/main" id="{ABBBB91C-EC3F-E449-8B8A-F9E250FA5611}"/>
              </a:ext>
            </a:extLst>
          </p:cNvPr>
          <p:cNvSpPr>
            <a:spLocks noChangeArrowheads="1"/>
          </p:cNvSpPr>
          <p:nvPr/>
        </p:nvSpPr>
        <p:spPr bwMode="auto">
          <a:xfrm>
            <a:off x="14398385" y="17867956"/>
            <a:ext cx="3840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Cité Soleil | Haiti Local | Fandom">
            <a:extLst>
              <a:ext uri="{FF2B5EF4-FFF2-40B4-BE49-F238E27FC236}">
                <a16:creationId xmlns:a16="http://schemas.microsoft.com/office/drawing/2014/main" id="{B9222B2E-27C4-0247-8FF7-39B84AC0E8D2}"/>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14075077" y="17554671"/>
            <a:ext cx="4079697" cy="286951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A screenshot of a graph&#10;&#10;Description automatically generated">
            <a:extLst>
              <a:ext uri="{FF2B5EF4-FFF2-40B4-BE49-F238E27FC236}">
                <a16:creationId xmlns:a16="http://schemas.microsoft.com/office/drawing/2014/main" id="{3FCD41A3-F5CC-5C41-BD08-11E66433F09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044453" y="17236553"/>
            <a:ext cx="5165686" cy="3550376"/>
          </a:xfrm>
          <a:prstGeom prst="rect">
            <a:avLst/>
          </a:prstGeom>
        </p:spPr>
      </p:pic>
      <p:pic>
        <p:nvPicPr>
          <p:cNvPr id="52" name="Picture 51" descr="A graph of different colored lines&#10;&#10;Description automatically generated">
            <a:extLst>
              <a:ext uri="{FF2B5EF4-FFF2-40B4-BE49-F238E27FC236}">
                <a16:creationId xmlns:a16="http://schemas.microsoft.com/office/drawing/2014/main" id="{647DFF37-CBB7-6841-8ECF-340DEC45FFE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258850" y="20378651"/>
            <a:ext cx="4375785" cy="2788920"/>
          </a:xfrm>
          <a:prstGeom prst="rect">
            <a:avLst/>
          </a:prstGeom>
        </p:spPr>
      </p:pic>
    </p:spTree>
    <p:extLst>
      <p:ext uri="{BB962C8B-B14F-4D97-AF65-F5344CB8AC3E}">
        <p14:creationId xmlns:p14="http://schemas.microsoft.com/office/powerpoint/2010/main" val="36611290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11775</TotalTime>
  <Words>1835</Words>
  <Application>Microsoft Macintosh PowerPoint</Application>
  <PresentationFormat>Custom</PresentationFormat>
  <Paragraphs>36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Georgia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 C. Visaggi</dc:creator>
  <cp:lastModifiedBy>Madison Mitchell</cp:lastModifiedBy>
  <cp:revision>18</cp:revision>
  <dcterms:created xsi:type="dcterms:W3CDTF">2018-10-23T17:37:17Z</dcterms:created>
  <dcterms:modified xsi:type="dcterms:W3CDTF">2023-11-13T14:28:41Z</dcterms:modified>
</cp:coreProperties>
</file>